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6" r:id="rId3"/>
    <p:sldId id="277" r:id="rId4"/>
    <p:sldId id="27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81" r:id="rId20"/>
    <p:sldId id="282" r:id="rId21"/>
    <p:sldId id="280" r:id="rId2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C86F9-9366-498C-AEFE-D461DA24EAE1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5729F-43CD-491A-A725-33F4B43F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4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DC1963E-4B20-4319-B2A7-28CA0970026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7B96DB3-24E9-4A1B-AC05-C6EC6CE1AA9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Подготовила: учитель-логопед МКДОУ д/с № 1 «Берёзка»</a:t>
            </a:r>
          </a:p>
          <a:p>
            <a:r>
              <a:rPr lang="ru-RU" dirty="0" err="1" smtClean="0"/>
              <a:t>Жучёва</a:t>
            </a:r>
            <a:r>
              <a:rPr lang="ru-RU" dirty="0" smtClean="0"/>
              <a:t> Наталья Владимировна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Артикуляционная гимнастика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03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900550"/>
            <a:ext cx="8496944" cy="52228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«Блинчики»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79512" y="5445824"/>
            <a:ext cx="8712968" cy="1223535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улыбнуться, открыть рот, положить широкий язык на нижнюю губу и удерживать его неподвижно под счёт взрослого до пяти; потом до десяти.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Рисунок 4" descr="http://player.myshared.ru/49410/data/images/img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9" r="4569"/>
          <a:stretch>
            <a:fillRect/>
          </a:stretch>
        </p:blipFill>
        <p:spPr bwMode="auto">
          <a:xfrm>
            <a:off x="395535" y="332656"/>
            <a:ext cx="8208913" cy="431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00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rial Black" pitchFamily="34" charset="0"/>
              </a:rPr>
              <a:t>Упражнение </a:t>
            </a: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«Гриб»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79512" y="5445824"/>
            <a:ext cx="8784976" cy="1223535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улыбнуться, открыть рот,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«приклеить» (присосать) язык к нёбу. Следить, чтобы при этом рот был широко открыт. Если не получается сразу «приклеить» язычок к нёбу, предложите ребёнку медленно пощёлкать языком. Пусть малыш почувствует, как язычок «присасывается» к нёбу.</a:t>
            </a:r>
            <a:endParaRPr lang="ru-RU" dirty="0"/>
          </a:p>
        </p:txBody>
      </p:sp>
      <p:pic>
        <p:nvPicPr>
          <p:cNvPr id="22530" name="Рисунок 1" descr="http://player.myshared.ru/49410/data/images/img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7" b="13547"/>
          <a:stretch>
            <a:fillRect/>
          </a:stretch>
        </p:blipFill>
        <p:spPr bwMode="auto">
          <a:xfrm>
            <a:off x="323529" y="260648"/>
            <a:ext cx="8568952" cy="4387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42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Arial Black" pitchFamily="34" charset="0"/>
              </a:rPr>
              <a:t>Упражнение «Вкусное варенье»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79512" y="5445824"/>
            <a:ext cx="8784976" cy="122353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1) улыбнуться, открыть рот, облизать языком верхнюю, а затем нижнюю губу по кругу. Выполнять в одну, а затем в другую сторону. Повторить 4-5 раз.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улыбнуться, открыть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рот; не закрывая рот, облизывать языком верхнюю губу; нижней губой стараться язык не поддерживать. Повторить 4-5 раз.</a:t>
            </a:r>
            <a:endParaRPr lang="ru-RU" dirty="0"/>
          </a:p>
        </p:txBody>
      </p:sp>
      <p:pic>
        <p:nvPicPr>
          <p:cNvPr id="23554" name="Рисунок 7" descr="http://player.myshared.ru/49410/data/images/img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7" b="8557"/>
          <a:stretch>
            <a:fillRect/>
          </a:stretch>
        </p:blipFill>
        <p:spPr bwMode="auto">
          <a:xfrm>
            <a:off x="251520" y="116632"/>
            <a:ext cx="8640961" cy="4387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244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800600"/>
            <a:ext cx="8280920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«Дятел»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367338"/>
            <a:ext cx="8856984" cy="130202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улыбнуться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открыть рот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поднять язык вверх. Кончиком языка с силой «ударять» по бугоркам (альвеолам) за верхними зубами и произносить звуки: д-д-д-д… Выполнять 10-20т секунд сначала медленно, затем всё быстрее и быстрее. Следить, чтобы «работал» только кончик языка, а сам язык не прыгал. </a:t>
            </a:r>
            <a:endParaRPr lang="ru-RU" dirty="0"/>
          </a:p>
        </p:txBody>
      </p:sp>
      <p:pic>
        <p:nvPicPr>
          <p:cNvPr id="7170" name="Рисунок 10" descr="http://player.myshared.ru/49410/data/images/img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8" b="6438"/>
          <a:stretch>
            <a:fillRect/>
          </a:stretch>
        </p:blipFill>
        <p:spPr bwMode="auto">
          <a:xfrm>
            <a:off x="395288" y="188913"/>
            <a:ext cx="8424862" cy="4464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8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800600"/>
            <a:ext cx="8568952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«Почистим зубки»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5367338"/>
            <a:ext cx="8712968" cy="137403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1)улыбнуться, открыть рот, кончиком языка сильно «почистить» за нижними зубами (влево-вправо) под счёт взрослого ( 7-8 раз). Затем поднять язычок вверх и почистить за верхними зубами (рот при этом широко открыт). Повторить 8-10 раз. 2) рот закрыть, имитировать полоскание рта.</a:t>
            </a:r>
            <a:endParaRPr lang="ru-RU" dirty="0"/>
          </a:p>
        </p:txBody>
      </p:sp>
      <p:pic>
        <p:nvPicPr>
          <p:cNvPr id="8195" name="Рисунок 16" descr="http://player.myshared.ru/49410/data/images/img7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1" b="7641"/>
          <a:stretch>
            <a:fillRect/>
          </a:stretch>
        </p:blipFill>
        <p:spPr bwMode="auto">
          <a:xfrm>
            <a:off x="395288" y="188913"/>
            <a:ext cx="8424862" cy="4464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78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00600"/>
            <a:ext cx="8424936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«Индюк»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373216"/>
            <a:ext cx="8712968" cy="1230014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улыбнуться, открыть рот, язык поднять к верхней губе и загнуть вверх, двигать языком по верхней губе вперёд-назад, произнося: была-была-была… </a:t>
            </a:r>
            <a:endParaRPr lang="ru-RU" sz="2000" dirty="0"/>
          </a:p>
        </p:txBody>
      </p:sp>
      <p:pic>
        <p:nvPicPr>
          <p:cNvPr id="9218" name="Рисунок 19" descr="http://player.myshared.ru/49410/data/images/img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3" r="5713"/>
          <a:stretch>
            <a:fillRect/>
          </a:stretch>
        </p:blipFill>
        <p:spPr bwMode="auto">
          <a:xfrm>
            <a:off x="468313" y="188913"/>
            <a:ext cx="8424862" cy="4464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96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00600"/>
            <a:ext cx="8352928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«Ёжик пошёл гулять»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5367338"/>
            <a:ext cx="8568952" cy="130202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1)совершать круговые движения языком между губами и зубами то в одну, то в другую сторону. Рот при этом закрыт. 2) вдох через нос – «нюхать» цветок; на выдохе произнести – «Ах, как пахнет!» Повторить 2-3 раза.</a:t>
            </a:r>
            <a:endParaRPr lang="ru-RU" dirty="0"/>
          </a:p>
        </p:txBody>
      </p:sp>
      <p:pic>
        <p:nvPicPr>
          <p:cNvPr id="10242" name="Рисунок 13" descr="http://player.myshared.ru/49410/data/images/img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" r="2512"/>
          <a:stretch>
            <a:fillRect/>
          </a:stretch>
        </p:blipFill>
        <p:spPr bwMode="auto">
          <a:xfrm>
            <a:off x="468313" y="188913"/>
            <a:ext cx="8351837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26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00600"/>
            <a:ext cx="8352928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«Кошка сердится»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367338"/>
            <a:ext cx="8712968" cy="137403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улыбнуться, открыть рот, кончик языка упереть за нижние зубы, «спинку» выгнуть, а боковые края языка прижать к верхним коренным зубам. Удерживать язык в таком положении под счёт до восьми, потом до десяти. 2) язык в положении «сердитая киска»; прижать его к верхним зубам и «почесать» в направлении от корня языка к кончику. Повторить 5-6 раз.</a:t>
            </a:r>
            <a:endParaRPr lang="ru-RU" dirty="0"/>
          </a:p>
        </p:txBody>
      </p:sp>
      <p:pic>
        <p:nvPicPr>
          <p:cNvPr id="11266" name="Рисунок 22" descr="http://player.myshared.ru/49410/data/images/img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0" b="6540"/>
          <a:stretch>
            <a:fillRect/>
          </a:stretch>
        </p:blipFill>
        <p:spPr bwMode="auto">
          <a:xfrm>
            <a:off x="468313" y="115889"/>
            <a:ext cx="8351837" cy="453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04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00600"/>
            <a:ext cx="8280920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«Маляр»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367338"/>
            <a:ext cx="8712968" cy="1302022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улыбнуться, открыть рот, язык поднять вверх и кончиком языка проводить по нёбу от верхних зубов до горла и обратно. Выполнять медленно под счёт до восьми.</a:t>
            </a:r>
            <a:endParaRPr lang="ru-RU" sz="1800" dirty="0"/>
          </a:p>
        </p:txBody>
      </p:sp>
      <p:pic>
        <p:nvPicPr>
          <p:cNvPr id="12290" name="Рисунок 28" descr="http://player.myshared.ru/49410/data/images/img1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4" b="4004"/>
          <a:stretch>
            <a:fillRect/>
          </a:stretch>
        </p:blipFill>
        <p:spPr bwMode="auto">
          <a:xfrm>
            <a:off x="395288" y="115888"/>
            <a:ext cx="8280400" cy="461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64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800600"/>
            <a:ext cx="8352928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«Качели»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367338"/>
            <a:ext cx="8352928" cy="1302022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улыбнуться,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открыть широко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рот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на счёт «раз» - опустить кончик языка за зубы, на счёт «два» - поднять язык за верхние зубы. Повторить 4-5 раз.</a:t>
            </a:r>
            <a:endParaRPr lang="ru-RU" sz="1800" dirty="0"/>
          </a:p>
        </p:txBody>
      </p:sp>
      <p:pic>
        <p:nvPicPr>
          <p:cNvPr id="13314" name="Рисунок 25" descr="http://player.myshared.ru/49410/data/images/img1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0" b="7320"/>
          <a:stretch>
            <a:fillRect/>
          </a:stretch>
        </p:blipFill>
        <p:spPr bwMode="auto">
          <a:xfrm>
            <a:off x="395288" y="188913"/>
            <a:ext cx="8353425" cy="439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52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800600"/>
            <a:ext cx="8280920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«Парус»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367338"/>
            <a:ext cx="8712968" cy="1230014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улыбнуться,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широко открыть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кончик языка поднять и поставить на бугорки (альвеолы) за верхними зубами. Удерживать язык в таком положении под счёт до восьми; потом до десяти. Опустить язык и повторить упражнение 2-3 раза. </a:t>
            </a:r>
            <a:endParaRPr lang="ru-RU" dirty="0"/>
          </a:p>
        </p:txBody>
      </p:sp>
      <p:pic>
        <p:nvPicPr>
          <p:cNvPr id="14338" name="Рисунок 31" descr="http://player.myshared.ru/49410/data/images/img1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 r="1172"/>
          <a:stretch>
            <a:fillRect/>
          </a:stretch>
        </p:blipFill>
        <p:spPr bwMode="auto">
          <a:xfrm>
            <a:off x="323850" y="188913"/>
            <a:ext cx="8496300" cy="439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44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800600"/>
            <a:ext cx="8424936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«Расчёска»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5367338"/>
            <a:ext cx="8712968" cy="1374030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улыбнуться,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закусить язык зубами. «Протаскивать» язык между зубами вперёд-назад, как бы «причёсывая» его.</a:t>
            </a:r>
            <a:endParaRPr lang="ru-RU" sz="1800" dirty="0"/>
          </a:p>
        </p:txBody>
      </p:sp>
      <p:pic>
        <p:nvPicPr>
          <p:cNvPr id="15362" name="Рисунок 34" descr="http://player.myshared.ru/49410/data/images/img1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" r="1390"/>
          <a:stretch>
            <a:fillRect/>
          </a:stretch>
        </p:blipFill>
        <p:spPr bwMode="auto">
          <a:xfrm>
            <a:off x="323850" y="188913"/>
            <a:ext cx="8496300" cy="453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06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800600"/>
            <a:ext cx="8496944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«Месим тесто»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5367338"/>
            <a:ext cx="8784976" cy="1158006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улыбнуться, открыть рот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покусать язык зубами – та-та-та…; пошлёпать язык губами 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пя-пя-пя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…; закусить язык зубами и протаскивать его сквозь зубы с усилием.</a:t>
            </a:r>
            <a:endParaRPr lang="ru-RU" sz="1800" dirty="0"/>
          </a:p>
        </p:txBody>
      </p:sp>
      <p:pic>
        <p:nvPicPr>
          <p:cNvPr id="16386" name="Рисунок 40" descr="http://player.myshared.ru/49410/data/images/img1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4" b="6944"/>
          <a:stretch>
            <a:fillRect/>
          </a:stretch>
        </p:blipFill>
        <p:spPr bwMode="auto">
          <a:xfrm>
            <a:off x="250825" y="115889"/>
            <a:ext cx="8642350" cy="453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33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00600"/>
            <a:ext cx="8280920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«Слоник»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367338"/>
            <a:ext cx="8784976" cy="1374030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упражнения: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1)сомкнутые губы вытянуть вперёд и удерживать в таком положении до счёта «пять» (потом до счёта «десять»), вернуться в исходное положение. 2) вытянуть вперёд губы трубочкой и «набирать» водичку, слегка причмокивая при этом. </a:t>
            </a:r>
            <a:endParaRPr lang="ru-RU" dirty="0"/>
          </a:p>
        </p:txBody>
      </p:sp>
      <p:pic>
        <p:nvPicPr>
          <p:cNvPr id="17410" name="Рисунок 37" descr="http://player.myshared.ru/49410/data/images/img1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346"/>
          <a:stretch>
            <a:fillRect/>
          </a:stretch>
        </p:blipFill>
        <p:spPr bwMode="auto">
          <a:xfrm>
            <a:off x="395536" y="188640"/>
            <a:ext cx="8497887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90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424936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«Футбол»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367338"/>
            <a:ext cx="8784976" cy="1230014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1)рот закрыть, кончик языка с напряжением упирать то в одну, то в другую щёку так, чтобы под щекой «надувались мячики». 2)вытянуть губы трубочкой и дуть на ватный шарик. Вдох – через нос, выдох – через рот. Следить, чтобы щёки не надувались.</a:t>
            </a:r>
            <a:endParaRPr lang="ru-RU" dirty="0"/>
          </a:p>
        </p:txBody>
      </p:sp>
      <p:pic>
        <p:nvPicPr>
          <p:cNvPr id="18434" name="Picture 2" descr="img16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" r="2115"/>
          <a:stretch>
            <a:fillRect/>
          </a:stretch>
        </p:blipFill>
        <p:spPr bwMode="auto">
          <a:xfrm>
            <a:off x="395288" y="115888"/>
            <a:ext cx="8497887" cy="453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80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800600"/>
            <a:ext cx="8280920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«Часики»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367338"/>
            <a:ext cx="8784976" cy="1158006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улыбнуться, открыть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рот. Тянуться языком попеременно то к левому углу рта, то к правому. Повторить 5-10 раз. </a:t>
            </a:r>
            <a:endParaRPr lang="ru-RU" sz="1800" dirty="0"/>
          </a:p>
        </p:txBody>
      </p:sp>
      <p:pic>
        <p:nvPicPr>
          <p:cNvPr id="19458" name="Picture 2" descr="img17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7" b="5847"/>
          <a:stretch>
            <a:fillRect/>
          </a:stretch>
        </p:blipFill>
        <p:spPr bwMode="auto">
          <a:xfrm>
            <a:off x="323850" y="188913"/>
            <a:ext cx="8424863" cy="4464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66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00600"/>
            <a:ext cx="8352928" cy="5667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Упражнение «Чашка»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5367338"/>
            <a:ext cx="8496944" cy="115800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упражнения: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улыбнуться, открыть рот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высунуть язык и тянуть его к носу. Стараться, чтобы бока язычка были загнуты в виде чашечки (чтобы чай не пролился). Стараться не поддерживать язык нижней губой. Удерживать язык в таком положении под счёт до пяти, потом до десяти. Повторить 3-4 раза. </a:t>
            </a:r>
            <a:endParaRPr lang="ru-RU" dirty="0"/>
          </a:p>
        </p:txBody>
      </p:sp>
      <p:pic>
        <p:nvPicPr>
          <p:cNvPr id="20482" name="Picture 2" descr="img18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 bwMode="auto">
          <a:xfrm>
            <a:off x="323850" y="115889"/>
            <a:ext cx="8424863" cy="453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0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1"/>
            <a:ext cx="8856984" cy="108012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Гимнастика для язычка</a:t>
            </a:r>
            <a:endParaRPr lang="ru-RU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268760"/>
            <a:ext cx="8784976" cy="54006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/>
              </a:rPr>
              <a:t>Рекомендации по проведению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упражнений:</a:t>
            </a:r>
            <a:endParaRPr lang="ru-RU" sz="2900" dirty="0" smtClean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sz="2900" dirty="0" smtClean="0">
                <a:solidFill>
                  <a:srgbClr val="000000"/>
                </a:solidFill>
                <a:latin typeface="times new roman"/>
              </a:rPr>
              <a:t>1</a:t>
            </a:r>
            <a:r>
              <a:rPr lang="ru-RU" sz="2900" dirty="0">
                <a:solidFill>
                  <a:srgbClr val="000000"/>
                </a:solidFill>
                <a:latin typeface="times new roman"/>
              </a:rPr>
              <a:t>. Проводить артикуляционную гимнастику нужно ежедневно, чтобы вырабатываемые у детей навыки закреплялись. Лучше выполнять упражнения 3-4 раза в день по 3-5 минут. Не следует предлагать детям более 2-3 упражнений за раз.</a:t>
            </a:r>
            <a:endParaRPr lang="ru-RU" sz="2900" dirty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sz="2900" dirty="0">
                <a:solidFill>
                  <a:srgbClr val="000000"/>
                </a:solidFill>
                <a:latin typeface="times new roman"/>
              </a:rPr>
              <a:t>2. Каждое упражнение выполняется по </a:t>
            </a:r>
            <a:r>
              <a:rPr lang="ru-RU" sz="2900" dirty="0" smtClean="0">
                <a:solidFill>
                  <a:srgbClr val="000000"/>
                </a:solidFill>
                <a:latin typeface="times new roman"/>
              </a:rPr>
              <a:t>2-3 раза.</a:t>
            </a:r>
            <a:endParaRPr lang="ru-RU" sz="2900" dirty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sz="2900" dirty="0">
                <a:solidFill>
                  <a:srgbClr val="000000"/>
                </a:solidFill>
                <a:latin typeface="times new roman"/>
              </a:rPr>
              <a:t>3. Статические упражнения выполняются по 10-15 секунд (удержание артикуляционной позы в одном положении</a:t>
            </a:r>
            <a:r>
              <a:rPr lang="ru-RU" sz="2900" dirty="0" smtClean="0">
                <a:solidFill>
                  <a:srgbClr val="000000"/>
                </a:solidFill>
                <a:latin typeface="times new roman"/>
              </a:rPr>
              <a:t>).</a:t>
            </a:r>
            <a:endParaRPr lang="ru-RU" sz="29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32048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88641"/>
            <a:ext cx="7772400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332656"/>
            <a:ext cx="8856984" cy="6336704"/>
          </a:xfrm>
        </p:spPr>
        <p:txBody>
          <a:bodyPr>
            <a:normAutofit fontScale="77500" lnSpcReduction="20000"/>
          </a:bodyPr>
          <a:lstStyle/>
          <a:p>
            <a:pPr lvl="0" algn="just">
              <a:buClr>
                <a:srgbClr val="D34817"/>
              </a:buClr>
            </a:pPr>
            <a:r>
              <a:rPr lang="ru-RU" sz="3800" dirty="0">
                <a:solidFill>
                  <a:srgbClr val="000000"/>
                </a:solidFill>
                <a:latin typeface="times new roman"/>
              </a:rPr>
              <a:t>4. Динамические упражнения выполняются по 5-6 раз </a:t>
            </a:r>
            <a:r>
              <a:rPr lang="ru-RU" sz="3800" dirty="0" smtClean="0">
                <a:solidFill>
                  <a:srgbClr val="000000"/>
                </a:solidFill>
                <a:latin typeface="times new roman"/>
              </a:rPr>
              <a:t>каждое (упражнения с движением).</a:t>
            </a:r>
            <a:endParaRPr lang="ru-RU" sz="3800" dirty="0">
              <a:solidFill>
                <a:srgbClr val="000000"/>
              </a:solidFill>
              <a:latin typeface="Times New Roman"/>
            </a:endParaRPr>
          </a:p>
          <a:p>
            <a:pPr lvl="0" algn="just">
              <a:buClr>
                <a:srgbClr val="D34817"/>
              </a:buClr>
            </a:pPr>
            <a:r>
              <a:rPr lang="ru-RU" sz="3800" dirty="0">
                <a:solidFill>
                  <a:srgbClr val="000000"/>
                </a:solidFill>
                <a:latin typeface="times new roman"/>
              </a:rPr>
              <a:t>5. Артикуляционную гимнастику выполняют сидя, так как в таком положении у ребенка прямая спина, тело не напряжено, руки и ноги находятся в спокойном положении.</a:t>
            </a:r>
            <a:endParaRPr lang="ru-RU" sz="3800" dirty="0">
              <a:solidFill>
                <a:srgbClr val="000000"/>
              </a:solidFill>
              <a:latin typeface="Times New Roman"/>
            </a:endParaRPr>
          </a:p>
          <a:p>
            <a:pPr lvl="0" algn="just">
              <a:buClr>
                <a:srgbClr val="D34817"/>
              </a:buClr>
            </a:pPr>
            <a:r>
              <a:rPr lang="ru-RU" sz="3800" dirty="0">
                <a:solidFill>
                  <a:srgbClr val="000000"/>
                </a:solidFill>
                <a:latin typeface="times new roman"/>
              </a:rPr>
              <a:t>6. Ребенок должен хорошо видеть лицо взрослого, а также свое лицо, чтобы самостоятельно контролировать правильность выполнения упражнений. Поэтому ребенок и взрослый во время проведения артикуляционной гимнастики должны находиться перед настенным зеркалом. Также ребенок может воспользоваться небольшим ручным зеркалом (примерно 9х12 см), но тогда взрослый должен находиться напротив ребенка лицом к нему.</a:t>
            </a:r>
            <a:endParaRPr lang="ru-RU" sz="3800" dirty="0">
              <a:solidFill>
                <a:srgbClr val="000000"/>
              </a:solidFill>
              <a:latin typeface="Times New Roman"/>
            </a:endParaRPr>
          </a:p>
          <a:p>
            <a:pPr lvl="0" algn="just">
              <a:buClr>
                <a:srgbClr val="D34817"/>
              </a:buClr>
            </a:pPr>
            <a:r>
              <a:rPr lang="ru-RU" sz="3800" dirty="0">
                <a:solidFill>
                  <a:srgbClr val="000000"/>
                </a:solidFill>
                <a:latin typeface="times new roman"/>
              </a:rPr>
              <a:t>7. Начинать гимнастику лучше с упражнений для губ.</a:t>
            </a:r>
            <a:endParaRPr lang="ru-RU" sz="3800" dirty="0">
              <a:solidFill>
                <a:srgbClr val="000000"/>
              </a:solidFill>
              <a:latin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1073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C00000"/>
                </a:solidFill>
              </a:rPr>
              <a:t>Косинова</a:t>
            </a:r>
            <a:r>
              <a:rPr lang="ru-RU" dirty="0" smtClean="0">
                <a:solidFill>
                  <a:srgbClr val="C00000"/>
                </a:solidFill>
              </a:rPr>
              <a:t> Е.М. Уроки логопеда: игры для развития речи /Елена </a:t>
            </a:r>
            <a:r>
              <a:rPr lang="ru-RU" dirty="0" err="1" smtClean="0">
                <a:solidFill>
                  <a:srgbClr val="C00000"/>
                </a:solidFill>
              </a:rPr>
              <a:t>Косинова</a:t>
            </a:r>
            <a:r>
              <a:rPr lang="ru-RU" dirty="0" smtClean="0">
                <a:solidFill>
                  <a:srgbClr val="C00000"/>
                </a:solidFill>
              </a:rPr>
              <a:t>. – М.: </a:t>
            </a:r>
            <a:r>
              <a:rPr lang="ru-RU" dirty="0" err="1" smtClean="0">
                <a:solidFill>
                  <a:srgbClr val="C00000"/>
                </a:solidFill>
              </a:rPr>
              <a:t>Эксмо</a:t>
            </a:r>
            <a:r>
              <a:rPr lang="ru-RU" dirty="0" smtClean="0">
                <a:solidFill>
                  <a:srgbClr val="C00000"/>
                </a:solidFill>
              </a:rPr>
              <a:t>: ОЛИСС, 2011. – 192с.: ил.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981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528</TotalTime>
  <Words>1075</Words>
  <Application>Microsoft Office PowerPoint</Application>
  <PresentationFormat>Экран (4:3)</PresentationFormat>
  <Paragraphs>48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 Black</vt:lpstr>
      <vt:lpstr>Calibri</vt:lpstr>
      <vt:lpstr>Cambria</vt:lpstr>
      <vt:lpstr>Franklin Gothic Book</vt:lpstr>
      <vt:lpstr>Perpetua</vt:lpstr>
      <vt:lpstr>times new roman</vt:lpstr>
      <vt:lpstr>times new roman</vt:lpstr>
      <vt:lpstr>Wingdings 2</vt:lpstr>
      <vt:lpstr>Справедливость</vt:lpstr>
      <vt:lpstr>Артикуляционная гимнастика</vt:lpstr>
      <vt:lpstr>Упражнение «Блинчики»</vt:lpstr>
      <vt:lpstr>Упражнение «Гриб»</vt:lpstr>
      <vt:lpstr>Упражнение «Вкусное варенье»</vt:lpstr>
      <vt:lpstr>Упражнение «Дятел»</vt:lpstr>
      <vt:lpstr>Упражнение «Почистим зубки»</vt:lpstr>
      <vt:lpstr>Упражнение «Индюк»</vt:lpstr>
      <vt:lpstr>Упражнение «Ёжик пошёл гулять»</vt:lpstr>
      <vt:lpstr>Упражнение «Кошка сердится»</vt:lpstr>
      <vt:lpstr>Упражнение «Маляр»</vt:lpstr>
      <vt:lpstr>Упражнение «Качели»</vt:lpstr>
      <vt:lpstr>Упражнение «Парус»</vt:lpstr>
      <vt:lpstr>Упражнение «Расчёска»</vt:lpstr>
      <vt:lpstr>Упражнение «Месим тесто»</vt:lpstr>
      <vt:lpstr>Упражнение «Слоник»</vt:lpstr>
      <vt:lpstr>Упражнение «Футбол»</vt:lpstr>
      <vt:lpstr>Упражнение «Часики»</vt:lpstr>
      <vt:lpstr>Упражнение «Чашка»</vt:lpstr>
      <vt:lpstr>Гимнастика для язычка</vt:lpstr>
      <vt:lpstr>Презентация PowerPoint</vt:lpstr>
      <vt:lpstr>Литература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</dc:creator>
  <cp:lastModifiedBy>Александр Жучёв</cp:lastModifiedBy>
  <cp:revision>35</cp:revision>
  <cp:lastPrinted>2013-11-10T09:33:27Z</cp:lastPrinted>
  <dcterms:created xsi:type="dcterms:W3CDTF">2013-11-10T07:27:34Z</dcterms:created>
  <dcterms:modified xsi:type="dcterms:W3CDTF">2021-09-26T08:44:46Z</dcterms:modified>
</cp:coreProperties>
</file>